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81" r:id="rId4"/>
    <p:sldId id="262" r:id="rId5"/>
    <p:sldId id="274" r:id="rId6"/>
    <p:sldId id="282" r:id="rId7"/>
    <p:sldId id="283" r:id="rId8"/>
    <p:sldId id="278" r:id="rId9"/>
    <p:sldId id="269" r:id="rId10"/>
    <p:sldId id="279" r:id="rId11"/>
    <p:sldId id="261" r:id="rId12"/>
    <p:sldId id="265" r:id="rId13"/>
    <p:sldId id="266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vendra" userId="52d7c646-3e00-4d97-8888-6915576697f0" providerId="ADAL" clId="{FBC49ED1-6BD1-4221-B941-E0447A129D06}"/>
    <pc:docChg chg="modSld">
      <pc:chgData name="Devendra" userId="52d7c646-3e00-4d97-8888-6915576697f0" providerId="ADAL" clId="{FBC49ED1-6BD1-4221-B941-E0447A129D06}" dt="2020-08-03T13:54:01.533" v="3" actId="20577"/>
      <pc:docMkLst>
        <pc:docMk/>
      </pc:docMkLst>
      <pc:sldChg chg="modSp mod">
        <pc:chgData name="Devendra" userId="52d7c646-3e00-4d97-8888-6915576697f0" providerId="ADAL" clId="{FBC49ED1-6BD1-4221-B941-E0447A129D06}" dt="2020-08-03T13:54:01.533" v="3" actId="20577"/>
        <pc:sldMkLst>
          <pc:docMk/>
          <pc:sldMk cId="1611260921" sldId="256"/>
        </pc:sldMkLst>
        <pc:spChg chg="mod">
          <ac:chgData name="Devendra" userId="52d7c646-3e00-4d97-8888-6915576697f0" providerId="ADAL" clId="{FBC49ED1-6BD1-4221-B941-E0447A129D06}" dt="2020-08-03T13:54:01.533" v="3" actId="20577"/>
          <ac:spMkLst>
            <pc:docMk/>
            <pc:sldMk cId="1611260921" sldId="256"/>
            <ac:spMk id="4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941F8-73E3-4411-9D29-419079B5921F}" type="datetimeFigureOut">
              <a:rPr lang="en-IN" smtClean="0"/>
              <a:t>01-08-2022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41B4A-F68E-458D-9EE1-87F25B389B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072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941F8-73E3-4411-9D29-419079B5921F}" type="datetimeFigureOut">
              <a:rPr lang="en-IN" smtClean="0"/>
              <a:t>01-08-2022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41B4A-F68E-458D-9EE1-87F25B389B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3993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941F8-73E3-4411-9D29-419079B5921F}" type="datetimeFigureOut">
              <a:rPr lang="en-IN" smtClean="0"/>
              <a:t>01-08-2022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41B4A-F68E-458D-9EE1-87F25B389B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2973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941F8-73E3-4411-9D29-419079B5921F}" type="datetimeFigureOut">
              <a:rPr lang="en-IN" smtClean="0"/>
              <a:t>01-08-2022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41B4A-F68E-458D-9EE1-87F25B389B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0459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941F8-73E3-4411-9D29-419079B5921F}" type="datetimeFigureOut">
              <a:rPr lang="en-IN" smtClean="0"/>
              <a:t>01-08-2022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41B4A-F68E-458D-9EE1-87F25B389B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2133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941F8-73E3-4411-9D29-419079B5921F}" type="datetimeFigureOut">
              <a:rPr lang="en-IN" smtClean="0"/>
              <a:t>01-08-2022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41B4A-F68E-458D-9EE1-87F25B389B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5348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941F8-73E3-4411-9D29-419079B5921F}" type="datetimeFigureOut">
              <a:rPr lang="en-IN" smtClean="0"/>
              <a:t>01-08-2022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41B4A-F68E-458D-9EE1-87F25B389B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0746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941F8-73E3-4411-9D29-419079B5921F}" type="datetimeFigureOut">
              <a:rPr lang="en-IN" smtClean="0"/>
              <a:t>01-08-2022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41B4A-F68E-458D-9EE1-87F25B389B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326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941F8-73E3-4411-9D29-419079B5921F}" type="datetimeFigureOut">
              <a:rPr lang="en-IN" smtClean="0"/>
              <a:t>01-08-2022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41B4A-F68E-458D-9EE1-87F25B389B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6943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941F8-73E3-4411-9D29-419079B5921F}" type="datetimeFigureOut">
              <a:rPr lang="en-IN" smtClean="0"/>
              <a:t>01-08-2022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41B4A-F68E-458D-9EE1-87F25B389B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5773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941F8-73E3-4411-9D29-419079B5921F}" type="datetimeFigureOut">
              <a:rPr lang="en-IN" smtClean="0"/>
              <a:t>01-08-2022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41B4A-F68E-458D-9EE1-87F25B389B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0057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941F8-73E3-4411-9D29-419079B5921F}" type="datetimeFigureOut">
              <a:rPr lang="en-IN" smtClean="0"/>
              <a:t>01-08-2022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641B4A-F68E-458D-9EE1-87F25B389B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4993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7064" y="2420536"/>
            <a:ext cx="6348149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/>
              <a:t>Biomaterials</a:t>
            </a:r>
            <a:endParaRPr lang="en-IN" sz="4800" dirty="0"/>
          </a:p>
          <a:p>
            <a:pPr algn="ctr"/>
            <a:r>
              <a:rPr lang="en-IN" sz="4800" dirty="0"/>
              <a:t>Autumn 2022</a:t>
            </a:r>
          </a:p>
          <a:p>
            <a:pPr algn="ctr"/>
            <a:r>
              <a:rPr lang="en-IN" sz="2000" dirty="0"/>
              <a:t>(Source Biomaterials Science by Buddy Ratner, 3</a:t>
            </a:r>
            <a:r>
              <a:rPr lang="en-IN" sz="2000" baseline="30000" dirty="0"/>
              <a:t>rd</a:t>
            </a:r>
            <a:r>
              <a:rPr lang="en-IN" sz="2000" dirty="0"/>
              <a:t> edition) </a:t>
            </a:r>
          </a:p>
        </p:txBody>
      </p:sp>
    </p:spTree>
    <p:extLst>
      <p:ext uri="{BB962C8B-B14F-4D97-AF65-F5344CB8AC3E}">
        <p14:creationId xmlns:p14="http://schemas.microsoft.com/office/powerpoint/2010/main" val="1611260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446" y="1921746"/>
            <a:ext cx="4941972" cy="282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866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204" y="1293949"/>
            <a:ext cx="4941972" cy="28240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2817" y="180070"/>
            <a:ext cx="34903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/>
              <a:t>Prosthetic heart valves</a:t>
            </a:r>
          </a:p>
        </p:txBody>
      </p:sp>
      <p:sp>
        <p:nvSpPr>
          <p:cNvPr id="6" name="Rectangle 5"/>
          <p:cNvSpPr/>
          <p:nvPr/>
        </p:nvSpPr>
        <p:spPr>
          <a:xfrm>
            <a:off x="7651671" y="940006"/>
            <a:ext cx="16005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/>
              <a:t>Mechanical heart valve</a:t>
            </a:r>
          </a:p>
        </p:txBody>
      </p:sp>
      <p:sp>
        <p:nvSpPr>
          <p:cNvPr id="7" name="Rectangle 6"/>
          <p:cNvSpPr/>
          <p:nvPr/>
        </p:nvSpPr>
        <p:spPr>
          <a:xfrm>
            <a:off x="10033757" y="940006"/>
            <a:ext cx="12021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 err="1"/>
              <a:t>Xenograft</a:t>
            </a:r>
            <a:endParaRPr lang="en-IN" sz="2000" dirty="0"/>
          </a:p>
        </p:txBody>
      </p:sp>
      <p:sp>
        <p:nvSpPr>
          <p:cNvPr id="8" name="Rectangle 7"/>
          <p:cNvSpPr/>
          <p:nvPr/>
        </p:nvSpPr>
        <p:spPr>
          <a:xfrm>
            <a:off x="685196" y="703290"/>
            <a:ext cx="6096000" cy="62478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2000" dirty="0"/>
              <a:t>Diseases and degeneration of the heart valves often make surgical repair or replacement necessary. The natural heart valve opens and closes over </a:t>
            </a:r>
            <a:r>
              <a:rPr lang="en-IN" sz="2000" b="1" dirty="0"/>
              <a:t>40 million times per year</a:t>
            </a:r>
            <a:r>
              <a:rPr lang="en-IN" sz="2000" dirty="0"/>
              <a:t>, and can require replacement due to disease or wear.</a:t>
            </a:r>
          </a:p>
          <a:p>
            <a:endParaRPr lang="en-IN" sz="2000" dirty="0"/>
          </a:p>
          <a:p>
            <a:r>
              <a:rPr lang="en-IN" sz="2000" dirty="0"/>
              <a:t>They are fabricated from </a:t>
            </a:r>
            <a:r>
              <a:rPr lang="en-IN" sz="2000" b="1" dirty="0"/>
              <a:t>carbons, metals, elastomers, plastics, fabrics, and animal or human tissues</a:t>
            </a:r>
            <a:r>
              <a:rPr lang="en-IN" sz="2000" dirty="0"/>
              <a:t> chemically </a:t>
            </a:r>
            <a:r>
              <a:rPr lang="en-IN" sz="2000" dirty="0" err="1"/>
              <a:t>pretreated</a:t>
            </a:r>
            <a:r>
              <a:rPr lang="en-IN" sz="2000" dirty="0"/>
              <a:t> to reduce their immunologic reactivity, and to enhance durability.</a:t>
            </a:r>
          </a:p>
          <a:p>
            <a:endParaRPr lang="en-IN" sz="2000" dirty="0"/>
          </a:p>
          <a:p>
            <a:r>
              <a:rPr lang="en-IN" sz="2000" b="1" dirty="0"/>
              <a:t>Good Success rate: </a:t>
            </a:r>
            <a:r>
              <a:rPr lang="en-IN" sz="2000" dirty="0"/>
              <a:t>Generally, as soon as the valve is implanted, cardiac function is restored to near normal levels, and the patient shows rapid improvement.</a:t>
            </a:r>
          </a:p>
          <a:p>
            <a:endParaRPr lang="en-IN" sz="2000" dirty="0"/>
          </a:p>
          <a:p>
            <a:r>
              <a:rPr lang="en-IN" sz="2000" dirty="0"/>
              <a:t>In spite of the overall success seen with replacement heart valves, there are problems, many of them specific to a specific type of valve; they include </a:t>
            </a:r>
            <a:r>
              <a:rPr lang="en-IN" sz="2000" b="1" dirty="0"/>
              <a:t>induction of blood clots</a:t>
            </a:r>
            <a:r>
              <a:rPr lang="en-IN" sz="2000" dirty="0"/>
              <a:t>, </a:t>
            </a:r>
            <a:r>
              <a:rPr lang="en-IN" sz="2000" b="1" dirty="0"/>
              <a:t>degeneration of valve tissue leaflets, mechanical </a:t>
            </a:r>
            <a:r>
              <a:rPr lang="en-IN" sz="2000" dirty="0"/>
              <a:t>and </a:t>
            </a:r>
            <a:r>
              <a:rPr lang="en-IN" sz="2000" b="1" dirty="0"/>
              <a:t>infection</a:t>
            </a:r>
            <a:r>
              <a:rPr lang="en-IN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202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717" y="819135"/>
            <a:ext cx="4863883" cy="194946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96100" y="2845011"/>
            <a:ext cx="482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Frutiger"/>
              </a:rPr>
              <a:t>Schematic images of early dental root form implants and a photograph of several designs used in clinical practice 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618666" y="476234"/>
            <a:ext cx="40443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/>
              <a:t>Dental root form implants </a:t>
            </a:r>
          </a:p>
        </p:txBody>
      </p:sp>
      <p:sp>
        <p:nvSpPr>
          <p:cNvPr id="7" name="Rectangle 6"/>
          <p:cNvSpPr/>
          <p:nvPr/>
        </p:nvSpPr>
        <p:spPr>
          <a:xfrm>
            <a:off x="800100" y="1319224"/>
            <a:ext cx="59563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/>
              <a:t>These devices form an implanted artificial tooth anchor upon which a crown is affixed</a:t>
            </a:r>
          </a:p>
        </p:txBody>
      </p:sp>
      <p:sp>
        <p:nvSpPr>
          <p:cNvPr id="8" name="Rectangle 7"/>
          <p:cNvSpPr/>
          <p:nvPr/>
        </p:nvSpPr>
        <p:spPr>
          <a:xfrm>
            <a:off x="800100" y="228267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2000" dirty="0"/>
              <a:t>A special requirement of a material in this application is the ability to form a tight seal against </a:t>
            </a:r>
            <a:r>
              <a:rPr lang="en-IN" sz="2000" b="1" dirty="0"/>
              <a:t>bacterial invasion </a:t>
            </a:r>
            <a:r>
              <a:rPr lang="en-IN" sz="2000" dirty="0"/>
              <a:t>where the implant traverses the gingiva (gum)</a:t>
            </a:r>
          </a:p>
        </p:txBody>
      </p:sp>
      <p:sp>
        <p:nvSpPr>
          <p:cNvPr id="9" name="Rectangle 8"/>
          <p:cNvSpPr/>
          <p:nvPr/>
        </p:nvSpPr>
        <p:spPr>
          <a:xfrm>
            <a:off x="762217" y="397959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2000" dirty="0"/>
              <a:t>Other issues are associated with the rapidly </a:t>
            </a:r>
            <a:r>
              <a:rPr lang="en-IN" sz="2000" b="1" dirty="0"/>
              <a:t>growing junctional epithelium</a:t>
            </a:r>
            <a:r>
              <a:rPr lang="en-IN" sz="2000" dirty="0"/>
              <a:t> inhibiting regrowth of the slower growing bone.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2217" y="5465022"/>
            <a:ext cx="1095988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/>
              <a:t>Loss of tissue support </a:t>
            </a:r>
            <a:r>
              <a:rPr lang="en-IN" sz="2000" dirty="0"/>
              <a:t>leading to loosening remains an occasional problem, </a:t>
            </a:r>
            <a:r>
              <a:rPr lang="en-IN" sz="2000" b="1" dirty="0"/>
              <a:t>along with infection</a:t>
            </a:r>
            <a:r>
              <a:rPr lang="en-IN" sz="2000" dirty="0"/>
              <a:t> and issues associated with the mechanical properties of unalloyed titanium that is subjected to long-term cyclic loading.</a:t>
            </a:r>
          </a:p>
        </p:txBody>
      </p:sp>
    </p:spTree>
    <p:extLst>
      <p:ext uri="{BB962C8B-B14F-4D97-AF65-F5344CB8AC3E}">
        <p14:creationId xmlns:p14="http://schemas.microsoft.com/office/powerpoint/2010/main" val="1933925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721" y="852854"/>
            <a:ext cx="4852279" cy="33705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32998" y="4438134"/>
            <a:ext cx="4557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Frutiger"/>
              </a:rPr>
              <a:t>Two styles of </a:t>
            </a:r>
            <a:r>
              <a:rPr lang="en-IN" dirty="0" err="1">
                <a:solidFill>
                  <a:srgbClr val="000000"/>
                </a:solidFill>
                <a:latin typeface="Frutiger"/>
              </a:rPr>
              <a:t>multipiece</a:t>
            </a:r>
            <a:r>
              <a:rPr lang="en-IN" dirty="0">
                <a:solidFill>
                  <a:srgbClr val="000000"/>
                </a:solidFill>
                <a:latin typeface="Frutiger"/>
              </a:rPr>
              <a:t> intraocular lenses.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488037" y="329634"/>
            <a:ext cx="27692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/>
              <a:t>Intraocular lenses</a:t>
            </a:r>
          </a:p>
        </p:txBody>
      </p:sp>
      <p:sp>
        <p:nvSpPr>
          <p:cNvPr id="7" name="Rectangle 6"/>
          <p:cNvSpPr/>
          <p:nvPr/>
        </p:nvSpPr>
        <p:spPr>
          <a:xfrm>
            <a:off x="488037" y="1073835"/>
            <a:ext cx="65976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Implants to replace lenses in the eye that have clouded due to cataracts are called intraocular lenses (IOLs).</a:t>
            </a:r>
          </a:p>
        </p:txBody>
      </p:sp>
      <p:sp>
        <p:nvSpPr>
          <p:cNvPr id="8" name="Rectangle 7"/>
          <p:cNvSpPr/>
          <p:nvPr/>
        </p:nvSpPr>
        <p:spPr>
          <a:xfrm>
            <a:off x="488037" y="273241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/>
              <a:t>They have been fabricated from a variety of transparent materials including </a:t>
            </a:r>
            <a:r>
              <a:rPr lang="en-IN" b="1" dirty="0"/>
              <a:t>poly(methyl methacrylate), silicone elastomer, soft acrylic polymers, and hydrogels</a:t>
            </a:r>
            <a:r>
              <a:rPr lang="en-IN" dirty="0"/>
              <a:t>.</a:t>
            </a:r>
          </a:p>
        </p:txBody>
      </p:sp>
      <p:sp>
        <p:nvSpPr>
          <p:cNvPr id="9" name="Rectangle 8"/>
          <p:cNvSpPr/>
          <p:nvPr/>
        </p:nvSpPr>
        <p:spPr>
          <a:xfrm>
            <a:off x="488037" y="187251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/>
              <a:t>By the age of 75, more than 50% of the population suffers</a:t>
            </a:r>
          </a:p>
          <a:p>
            <a:r>
              <a:rPr lang="en-IN" dirty="0"/>
              <a:t>from cataracts severe enough to warrant IOL implantation.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8037" y="388413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b="1" dirty="0"/>
              <a:t>Good vision is generally restored</a:t>
            </a:r>
            <a:r>
              <a:rPr lang="en-IN" dirty="0"/>
              <a:t> almost immediately after the lens is inserted, and the success rate with this device is high.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8037" y="487794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b="1" dirty="0"/>
              <a:t>Outgrowth of cells </a:t>
            </a:r>
            <a:r>
              <a:rPr lang="en-IN" dirty="0"/>
              <a:t>onto the IOL from the posterior lens capsule, stimulated by the presence of the IOL, can cloud vision, and this is a significant complication.</a:t>
            </a:r>
          </a:p>
        </p:txBody>
      </p:sp>
    </p:spTree>
    <p:extLst>
      <p:ext uri="{BB962C8B-B14F-4D97-AF65-F5344CB8AC3E}">
        <p14:creationId xmlns:p14="http://schemas.microsoft.com/office/powerpoint/2010/main" val="1478614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1998" y="410725"/>
            <a:ext cx="1932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Assignment –</a:t>
            </a:r>
          </a:p>
        </p:txBody>
      </p:sp>
      <p:sp>
        <p:nvSpPr>
          <p:cNvPr id="5" name="Rectangle 4"/>
          <p:cNvSpPr/>
          <p:nvPr/>
        </p:nvSpPr>
        <p:spPr>
          <a:xfrm>
            <a:off x="761998" y="5758934"/>
            <a:ext cx="5838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http://ideas.ted.com/2014/02/18/a-history-of-biomaterials/</a:t>
            </a:r>
          </a:p>
        </p:txBody>
      </p:sp>
      <p:sp>
        <p:nvSpPr>
          <p:cNvPr id="6" name="Rectangle 5"/>
          <p:cNvSpPr/>
          <p:nvPr/>
        </p:nvSpPr>
        <p:spPr>
          <a:xfrm>
            <a:off x="761998" y="2081420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2000" dirty="0"/>
              <a:t>11 BIOMATERIALS THAT CAN HEAL THE HUMAN BODY. INCLUDING, YES, BITING ANTS.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482" y="2879209"/>
            <a:ext cx="5122041" cy="28797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1998" y="1122228"/>
            <a:ext cx="10071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Read this article and write one paragraph summary</a:t>
            </a:r>
          </a:p>
        </p:txBody>
      </p:sp>
    </p:spTree>
    <p:extLst>
      <p:ext uri="{BB962C8B-B14F-4D97-AF65-F5344CB8AC3E}">
        <p14:creationId xmlns:p14="http://schemas.microsoft.com/office/powerpoint/2010/main" val="3401534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6553" y="1353193"/>
            <a:ext cx="1142544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dirty="0">
                <a:solidFill>
                  <a:prstClr val="black"/>
                </a:solidFill>
              </a:rPr>
              <a:t>The most accepted deﬁnition of biomaterials is currently the one employed by the American National Institute of Health: </a:t>
            </a:r>
          </a:p>
          <a:p>
            <a:endParaRPr lang="en-IN" sz="3600" dirty="0">
              <a:solidFill>
                <a:prstClr val="black"/>
              </a:solidFill>
            </a:endParaRPr>
          </a:p>
          <a:p>
            <a:r>
              <a:rPr lang="en-IN" sz="3600" dirty="0">
                <a:solidFill>
                  <a:prstClr val="black"/>
                </a:solidFill>
              </a:rPr>
              <a:t> ‘‘Any substance or combination of substances, </a:t>
            </a:r>
            <a:r>
              <a:rPr lang="en-IN" sz="3600" u="sng" dirty="0">
                <a:solidFill>
                  <a:prstClr val="black"/>
                </a:solidFill>
              </a:rPr>
              <a:t>other than drugs</a:t>
            </a:r>
            <a:r>
              <a:rPr lang="en-IN" sz="3600" dirty="0">
                <a:solidFill>
                  <a:prstClr val="black"/>
                </a:solidFill>
              </a:rPr>
              <a:t>, synthetic or natural in origin, which can be used for any period of time, which </a:t>
            </a:r>
            <a:r>
              <a:rPr lang="en-IN" sz="3600" u="sng" dirty="0">
                <a:solidFill>
                  <a:prstClr val="black"/>
                </a:solidFill>
              </a:rPr>
              <a:t>augments or replaces partially or totally any tissue, organ or function of the body</a:t>
            </a:r>
            <a:r>
              <a:rPr lang="en-IN" sz="3600" dirty="0">
                <a:solidFill>
                  <a:prstClr val="black"/>
                </a:solidFill>
              </a:rPr>
              <a:t>, in order to </a:t>
            </a:r>
            <a:r>
              <a:rPr lang="en-IN" sz="3600" u="sng" dirty="0">
                <a:solidFill>
                  <a:prstClr val="black"/>
                </a:solidFill>
              </a:rPr>
              <a:t>maintain or improve the quality of life</a:t>
            </a:r>
            <a:r>
              <a:rPr lang="en-IN" sz="3600" dirty="0">
                <a:solidFill>
                  <a:prstClr val="black"/>
                </a:solidFill>
              </a:rPr>
              <a:t> of the individual’’.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8094" y="337037"/>
            <a:ext cx="5236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prstClr val="black"/>
                </a:solidFill>
              </a:rPr>
              <a:t>Definition of Biomaterials:</a:t>
            </a:r>
          </a:p>
        </p:txBody>
      </p:sp>
    </p:spTree>
    <p:extLst>
      <p:ext uri="{BB962C8B-B14F-4D97-AF65-F5344CB8AC3E}">
        <p14:creationId xmlns:p14="http://schemas.microsoft.com/office/powerpoint/2010/main" val="343081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824250" y="2204281"/>
            <a:ext cx="23428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350834"/>
              </p:ext>
            </p:extLst>
          </p:nvPr>
        </p:nvGraphicFramePr>
        <p:xfrm>
          <a:off x="776406" y="881249"/>
          <a:ext cx="10851486" cy="524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4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323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Polymer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Initial</a:t>
                      </a:r>
                      <a:r>
                        <a:rPr lang="en-US" sz="2800" baseline="0" dirty="0"/>
                        <a:t> Use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Medical 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Polyether Urethane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Ladies Girdles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Artificial heart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Cellulose Acetate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Suasage</a:t>
                      </a:r>
                      <a:r>
                        <a:rPr lang="en-US" sz="2800" dirty="0"/>
                        <a:t> Casing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Dialysis Tubings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r>
                        <a:rPr lang="en-US" sz="2800" dirty="0"/>
                        <a:t>Dacron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Cloting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Vascular</a:t>
                      </a:r>
                      <a:r>
                        <a:rPr lang="en-US" sz="2800" baseline="0" dirty="0"/>
                        <a:t> Graft, dialysis membrane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r>
                        <a:rPr lang="en-US" sz="2800" dirty="0"/>
                        <a:t>Silicone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Lubricant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Cadiac</a:t>
                      </a:r>
                      <a:r>
                        <a:rPr lang="en-US" sz="2800" dirty="0"/>
                        <a:t> valve, extracorporeal</a:t>
                      </a:r>
                      <a:r>
                        <a:rPr lang="en-US" sz="2800" baseline="0" dirty="0"/>
                        <a:t> machine tubing, coatings, </a:t>
                      </a:r>
                      <a:r>
                        <a:rPr lang="en-US" sz="2800" dirty="0"/>
                        <a:t>Breast Implants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r>
                        <a:rPr lang="en-US" sz="2800" dirty="0"/>
                        <a:t>Polyurethane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Matress</a:t>
                      </a:r>
                      <a:r>
                        <a:rPr lang="en-US" sz="2800" dirty="0"/>
                        <a:t> Stuffing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2E2E2E"/>
                          </a:solidFill>
                          <a:latin typeface="Arial" panose="020B0604020202020204" pitchFamily="34" charset="0"/>
                        </a:rPr>
                        <a:t>pacemaker lead insulation, artificial veins and arteries, catheters</a:t>
                      </a:r>
                      <a:endParaRPr lang="en-US" sz="2800" dirty="0"/>
                    </a:p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2894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943" t="29440" r="13351" b="34211"/>
          <a:stretch/>
        </p:blipFill>
        <p:spPr>
          <a:xfrm>
            <a:off x="963195" y="2135603"/>
            <a:ext cx="10395665" cy="30921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7947" y="1193132"/>
            <a:ext cx="7573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Path of biomaterials from laboratory to application</a:t>
            </a:r>
          </a:p>
        </p:txBody>
      </p:sp>
    </p:spTree>
    <p:extLst>
      <p:ext uri="{BB962C8B-B14F-4D97-AF65-F5344CB8AC3E}">
        <p14:creationId xmlns:p14="http://schemas.microsoft.com/office/powerpoint/2010/main" val="324811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9421" t="11806" r="44093" b="48531"/>
          <a:stretch/>
        </p:blipFill>
        <p:spPr>
          <a:xfrm>
            <a:off x="315322" y="1130683"/>
            <a:ext cx="6027382" cy="50748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971" t="46099" r="4050"/>
          <a:stretch/>
        </p:blipFill>
        <p:spPr>
          <a:xfrm>
            <a:off x="6897990" y="1205480"/>
            <a:ext cx="5294010" cy="50487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5322" y="330200"/>
            <a:ext cx="83601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/>
              <a:t>Biomaterials Science is an Multi-disciplinary Field</a:t>
            </a:r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2959100" y="1205480"/>
            <a:ext cx="6197600" cy="5000093"/>
          </a:xfrm>
          <a:prstGeom prst="bentConnector3">
            <a:avLst>
              <a:gd name="adj1" fmla="val 5901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917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225" t="7679" r="1751" b="6146"/>
          <a:stretch/>
        </p:blipFill>
        <p:spPr>
          <a:xfrm>
            <a:off x="2018732" y="1349121"/>
            <a:ext cx="6843952" cy="316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49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97382" y="290183"/>
            <a:ext cx="25426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dirty="0"/>
              <a:t>Hip prosthesis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863600" y="1256066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2000" dirty="0"/>
              <a:t>The human hip joint is subjected to high levels of mechanical stress, and receives considerable abuse in the course of normal and extraordinary activity.</a:t>
            </a:r>
          </a:p>
        </p:txBody>
      </p:sp>
      <p:sp>
        <p:nvSpPr>
          <p:cNvPr id="10" name="Rectangle 9"/>
          <p:cNvSpPr/>
          <p:nvPr/>
        </p:nvSpPr>
        <p:spPr>
          <a:xfrm>
            <a:off x="863600" y="2411985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2000" dirty="0"/>
              <a:t>Hip joint prostheses are fabricated from a variety of materials, including titanium, stainless steel, special high-strength alloys, ceramics, composites, and ultrahigh molecular weight polyethylene (UHMWPE).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3600" y="3821915"/>
            <a:ext cx="110363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/>
              <a:t>In most cases, good function is restored. Even athletic activities are possible, although those activities that subject the repaired joint to high stress are generally not advisable.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3600" y="4717286"/>
            <a:ext cx="10858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/>
              <a:t>After 10–15 years, many of these implants fail by loosening, which usually necessitates another operation (a revision procedure).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6781800" y="690292"/>
            <a:ext cx="5270500" cy="2841197"/>
            <a:chOff x="6921500" y="672355"/>
            <a:chExt cx="5270500" cy="284119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2225" t="7679" r="1751" b="6146"/>
            <a:stretch/>
          </p:blipFill>
          <p:spPr>
            <a:xfrm>
              <a:off x="6921500" y="717034"/>
              <a:ext cx="5270500" cy="2439886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10265190" y="1041687"/>
              <a:ext cx="15953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dirty="0">
                  <a:solidFill>
                    <a:srgbClr val="000000"/>
                  </a:solidFill>
                  <a:latin typeface="Frutiger"/>
                </a:rPr>
                <a:t>titanium alloy </a:t>
              </a:r>
              <a:endParaRPr lang="en-IN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692137" y="672355"/>
              <a:ext cx="18646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dirty="0">
                  <a:solidFill>
                    <a:srgbClr val="000000"/>
                  </a:solidFill>
                  <a:latin typeface="Frutiger"/>
                </a:rPr>
                <a:t>alumina-zirconia</a:t>
              </a:r>
              <a:endParaRPr lang="en-IN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025210" y="3144220"/>
              <a:ext cx="14798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dirty="0">
                  <a:solidFill>
                    <a:srgbClr val="000000"/>
                  </a:solidFill>
                  <a:latin typeface="Frutiger"/>
                </a:rPr>
                <a:t>polyethylene</a:t>
              </a:r>
              <a:endParaRPr lang="en-IN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>
              <a:off x="8521700" y="1041687"/>
              <a:ext cx="102743" cy="5257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4" idx="2"/>
            </p:cNvCxnSpPr>
            <p:nvPr/>
          </p:nvCxnSpPr>
          <p:spPr>
            <a:xfrm flipH="1" flipV="1">
              <a:off x="8864600" y="2476500"/>
              <a:ext cx="692150" cy="6804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10596534" y="1382814"/>
              <a:ext cx="369916" cy="3631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>
          <a:xfrm>
            <a:off x="863600" y="5670168"/>
            <a:ext cx="106881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/>
              <a:t>Metal-on-metal implants </a:t>
            </a:r>
            <a:r>
              <a:rPr lang="en-IN" sz="2000" dirty="0"/>
              <a:t>also experience problems of </a:t>
            </a:r>
            <a:r>
              <a:rPr lang="en-IN" sz="2000" b="1" dirty="0"/>
              <a:t>corrosion</a:t>
            </a:r>
            <a:r>
              <a:rPr lang="en-IN" sz="2000" dirty="0"/>
              <a:t> and adverse responses to released metal ions.</a:t>
            </a:r>
          </a:p>
        </p:txBody>
      </p:sp>
    </p:spTree>
    <p:extLst>
      <p:ext uri="{BB962C8B-B14F-4D97-AF65-F5344CB8AC3E}">
        <p14:creationId xmlns:p14="http://schemas.microsoft.com/office/powerpoint/2010/main" val="942455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921" y="2335459"/>
            <a:ext cx="5480203" cy="267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62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08000" y="260999"/>
            <a:ext cx="7861278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Stents</a:t>
            </a:r>
          </a:p>
          <a:p>
            <a:r>
              <a:rPr lang="en-US" dirty="0"/>
              <a:t>A stent is a mesh 'tube' inserted into a natural passage/conduit in the body to prevent or counteract a disease-induced, localized flow constriction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8000" y="1900482"/>
            <a:ext cx="11430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cardiology, the treatment of coronary artery disease has long been limited to </a:t>
            </a:r>
            <a:r>
              <a:rPr lang="en-US" b="1" dirty="0"/>
              <a:t>bypass surgery </a:t>
            </a:r>
            <a:r>
              <a:rPr lang="en-US" dirty="0"/>
              <a:t>to circumvent the </a:t>
            </a:r>
            <a:r>
              <a:rPr lang="en-US" dirty="0" err="1"/>
              <a:t>stenotic</a:t>
            </a:r>
            <a:r>
              <a:rPr lang="en-US" dirty="0"/>
              <a:t> region. With this technique, veins are taken for example from the patient’s legs and used to bypass the narrowed region, thus re-enabling blood flow. </a:t>
            </a:r>
            <a:r>
              <a:rPr lang="en-US" b="1" dirty="0"/>
              <a:t>Such a treatment represents a significant burden for the patient</a:t>
            </a:r>
            <a:r>
              <a:rPr lang="en-US" dirty="0"/>
              <a:t>, and one of the most intriguing aspects of modern medical technologies is the opportunity to </a:t>
            </a:r>
            <a:r>
              <a:rPr lang="en-US" b="1" dirty="0"/>
              <a:t>reduce both patient burden </a:t>
            </a:r>
            <a:r>
              <a:rPr lang="en-US" dirty="0"/>
              <a:t>and </a:t>
            </a:r>
            <a:r>
              <a:rPr lang="en-US" b="1" dirty="0"/>
              <a:t>treatment costs </a:t>
            </a:r>
            <a:r>
              <a:rPr lang="en-US" dirty="0"/>
              <a:t>by using minimally invasive methods.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801" y="3601521"/>
            <a:ext cx="5232199" cy="303667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08000" y="4207267"/>
            <a:ext cx="65913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stents may be made from different materials, and are mounted on the balloon which, when inflated, also inflates the stent; this occurs when a stainless steel stent is used. Alternatively, the stent may self-expand when it is released from the delivery system; this occurs when a stent is made from </a:t>
            </a:r>
            <a:r>
              <a:rPr lang="en-US" b="1" dirty="0" err="1"/>
              <a:t>Nitinol</a:t>
            </a:r>
            <a:r>
              <a:rPr lang="en-US" dirty="0"/>
              <a:t>, an alloy made from nickel and titanium.</a:t>
            </a:r>
          </a:p>
        </p:txBody>
      </p:sp>
      <p:pic>
        <p:nvPicPr>
          <p:cNvPr id="11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800" y="260999"/>
            <a:ext cx="2997200" cy="1462049"/>
          </a:xfrm>
          <a:prstGeom prst="rect">
            <a:avLst/>
          </a:prstGeom>
        </p:spPr>
      </p:pic>
      <p:pic>
        <p:nvPicPr>
          <p:cNvPr id="2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800" y="260999"/>
            <a:ext cx="2997200" cy="146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26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8182</TotalTime>
  <Words>914</Words>
  <Application>Microsoft Office PowerPoint</Application>
  <PresentationFormat>Widescreen</PresentationFormat>
  <Paragraphs>68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Frutiger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Devendra Verma</dc:creator>
  <cp:lastModifiedBy>Devendra Verma</cp:lastModifiedBy>
  <cp:revision>82</cp:revision>
  <dcterms:created xsi:type="dcterms:W3CDTF">2014-06-26T13:28:25Z</dcterms:created>
  <dcterms:modified xsi:type="dcterms:W3CDTF">2022-08-01T03:21:49Z</dcterms:modified>
</cp:coreProperties>
</file>